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57" r:id="rId6"/>
    <p:sldId id="258" r:id="rId7"/>
    <p:sldId id="264" r:id="rId8"/>
    <p:sldId id="259" r:id="rId9"/>
    <p:sldId id="265" r:id="rId10"/>
    <p:sldId id="266" r:id="rId11"/>
    <p:sldId id="260" r:id="rId12"/>
    <p:sldId id="261" r:id="rId13"/>
    <p:sldId id="262" r:id="rId14"/>
    <p:sldId id="267" r:id="rId15"/>
    <p:sldId id="268" r:id="rId16"/>
    <p:sldId id="269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C744EF-A69E-9880-09C6-0334CC0A67B3}" v="84" dt="2025-02-14T15:32:25.631"/>
    <p1510:client id="{C17365E2-8855-83B1-35F0-498A5A53A862}" v="135" dt="2025-02-14T15:25:42.5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>
      <p:cViewPr varScale="1">
        <p:scale>
          <a:sx n="148" d="100"/>
          <a:sy n="148" d="100"/>
        </p:scale>
        <p:origin x="624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F550D-A748-4E4F-BDEE-9CC0DF465E88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AD350-643E-4346-8E05-13092232C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02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AD350-643E-4346-8E05-13092232C7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7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4D271-57EC-042F-A370-7EAF63359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1AE4C-3A36-E4FB-09B1-4A60B1372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A4511-894C-43DF-96B5-B7276BC97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FA8FC-FB74-D6E0-F692-686633724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1EFD3-D5D5-555E-66F0-E973C398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69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5A9D-3375-BEF7-99A5-A1CBE1099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C4F29E-47E8-F81E-B273-C70B0F6F6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78C87-134C-BC99-12AD-E6315ABF4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7887F-3C08-C04E-B6B7-6E7DFE7D4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58C99-6FDD-DA1A-59D3-9D0BE2053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0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6BB8AD-830D-1658-A8C8-98A3AF484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CC38A6-4A5A-A397-E0F9-1C4B80D90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82BD-FA85-9485-2346-0E462CC0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5CC4C-AB6F-9A99-8CD3-FE72AEAFA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FFBE3-9DAC-0557-9DC3-D7F226CD9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38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21DA-5C20-89DB-7C31-45F68D655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893F7-71C2-EAE3-5283-1B9384F19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EC8C9-77AF-6EF8-E365-AAF558913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6FC2-7965-25EC-834F-E54A44A9B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9CFB2-94A2-CF50-8298-62334FE6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46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EFB3-0B4E-CC6D-0471-4552C7EAE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FBF40-19A8-A251-3DF0-8EA06EE6A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27159-6836-AA6A-63B3-91F0F73EB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EB176-CA81-0634-614D-55A7057F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3ED65-12E2-0C24-39D4-5E3AE186C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56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B590B-2168-6546-CECF-67C033AE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3BBA5-2191-0D8E-3F04-36AB492AD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9F6FF-1C2F-52CA-FF98-027C0A724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CE569-7F49-232D-7732-AFCD5C0B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861BF3-B9EE-D47E-16F6-D9E2B57F2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E1718-314A-1D0A-4B89-3F4A57D7B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83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7742-FBD7-9C9C-B4D9-E1148D64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5EF32-A7B7-ED6A-60AC-229EFAA32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8A4A6-AA9F-BC81-212A-E2C00B856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C294BB-9EE4-27EF-80E8-895E59469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750D3B-A8D6-2341-F25E-E79A727391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D8272B-8B61-3899-EB4D-2DC8BC45E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44147-1AC0-E523-14EC-D9C8377C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3CE77F-EA10-D05C-8FBC-7DABBB048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93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3DDB-F730-11F3-FFD7-EAE4D60F4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6E7F0-05D8-696B-8EF4-9D860453C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E05873-147A-EA34-2254-40C13F07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825D2-5F5E-E94F-3C2B-89A1E15B5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71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3CEE72-F1C5-8F85-417D-EC93B2CAC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529C9-2BBA-71F4-9617-279BEC0FC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30C51-AA8F-B1DA-44C4-5912A4DA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3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33101-2516-A3F2-6047-F4C8A6108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505F6-569E-EF84-E76F-AEF958813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17CC2-E00E-B4F0-9ECB-FD07170F5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6015F-BE52-76AC-6ADA-F6CA19A4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2D3E6-82BE-969F-E1F2-6937BAC80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81915-B225-B908-B0F9-DE57BEF4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99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856C9-512F-3BF4-375A-938957212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AEF326-0DF5-61DF-2862-7855534E07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61734-FA4F-56BE-692C-4E9574B3F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98B55-5B63-C0A3-EA3F-AE2EDD1A9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855FA-1575-54C7-B871-BED3BDF4B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41E57-AD16-7E0F-03E1-1EC958116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8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B0046C-3AFA-3B36-8DCA-DCB7B184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614AE-6444-D59C-901E-523FCE4EF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49B57-3A3F-79F7-DA16-5ED8A8AE5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C274A7-789A-4183-9D0D-2E9300A3AF0E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3C6F0-CF0F-97C1-8ABF-CC25D7486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7EAE4-6A72-FF3D-0D89-D2A8650A3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1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5D225-242E-42AC-7153-E001D619C1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Q-Learning Based Dynamic Drone Trajectory Planning in Uncertain Environments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5CFB49-1A98-63E3-63D0-5D0DDCDD56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Subrahmanya Chandra Bhamidipati, Adam Maxwell, Emily Pham, Johann Zhang, Zack Murry, Alicia Esquivel Morel, </a:t>
            </a:r>
            <a:r>
              <a:rPr lang="en-US" dirty="0" err="1">
                <a:ea typeface="+mn-lt"/>
                <a:cs typeface="+mn-lt"/>
              </a:rPr>
              <a:t>Chengyi</a:t>
            </a:r>
            <a:r>
              <a:rPr lang="en-US" dirty="0">
                <a:ea typeface="+mn-lt"/>
                <a:cs typeface="+mn-lt"/>
              </a:rPr>
              <a:t> Qu, Sharan Srinivas, Prasad </a:t>
            </a:r>
            <a:r>
              <a:rPr lang="en-US" dirty="0" err="1">
                <a:ea typeface="+mn-lt"/>
                <a:cs typeface="+mn-lt"/>
              </a:rPr>
              <a:t>Calyam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71670-5AE5-CEFF-06FB-AE752A2FE01E}"/>
              </a:ext>
            </a:extLst>
          </p:cNvPr>
          <p:cNvSpPr txBox="1"/>
          <p:nvPr/>
        </p:nvSpPr>
        <p:spPr>
          <a:xfrm>
            <a:off x="3049422" y="5599145"/>
            <a:ext cx="64911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Still working on beautifying the template of the presentation. More concerned about the content at the time</a:t>
            </a:r>
          </a:p>
        </p:txBody>
      </p:sp>
    </p:spTree>
    <p:extLst>
      <p:ext uri="{BB962C8B-B14F-4D97-AF65-F5344CB8AC3E}">
        <p14:creationId xmlns:p14="http://schemas.microsoft.com/office/powerpoint/2010/main" val="2598879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68230A-C3BF-504A-47B5-89B9BB894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57381"/>
            <a:ext cx="5368578" cy="53761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E9FDBF-1DD5-5389-4FC1-D62B315D85D9}"/>
              </a:ext>
            </a:extLst>
          </p:cNvPr>
          <p:cNvSpPr txBox="1"/>
          <p:nvPr/>
        </p:nvSpPr>
        <p:spPr>
          <a:xfrm>
            <a:off x="5854700" y="6167722"/>
            <a:ext cx="57150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/>
            <a:r>
              <a:rPr lang="en-US" i="1" dirty="0"/>
              <a:t>Scenario 2: Drone abandons delivery and returns to depot if delivery becomes too risky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770F8AD-EEC2-ACF3-140E-0705C5D1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1" y="-197963"/>
            <a:ext cx="10515600" cy="1325563"/>
          </a:xfrm>
        </p:spPr>
        <p:txBody>
          <a:bodyPr/>
          <a:lstStyle/>
          <a:p>
            <a:r>
              <a:rPr lang="en-US" dirty="0"/>
              <a:t>Scenario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A5BFE9-1337-B3BB-79DF-ED72107D80BE}"/>
              </a:ext>
            </a:extLst>
          </p:cNvPr>
          <p:cNvSpPr txBox="1"/>
          <p:nvPr/>
        </p:nvSpPr>
        <p:spPr>
          <a:xfrm>
            <a:off x="838200" y="5892710"/>
            <a:ext cx="400050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i="1" dirty="0"/>
              <a:t>Scenario 1: </a:t>
            </a:r>
            <a:r>
              <a:rPr lang="en-US" i="1" dirty="0">
                <a:ea typeface="+mn-lt"/>
                <a:cs typeface="+mn-lt"/>
              </a:rPr>
              <a:t>Drone successfully completes delivery, lands at an emergency site to ensure safety.</a:t>
            </a:r>
          </a:p>
          <a:p>
            <a:endParaRPr lang="en-US" i="1" dirty="0"/>
          </a:p>
        </p:txBody>
      </p: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A381455-D8BF-466A-7E2E-C2FC28CC3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8" y="957380"/>
            <a:ext cx="5213992" cy="50326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C9F70E-B870-5A1D-4F2B-D7718A4877FC}"/>
              </a:ext>
            </a:extLst>
          </p:cNvPr>
          <p:cNvSpPr txBox="1"/>
          <p:nvPr/>
        </p:nvSpPr>
        <p:spPr>
          <a:xfrm>
            <a:off x="7686698" y="144816"/>
            <a:ext cx="419785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Observations: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Dynamic Path Adjustment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Safety-First Navigation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978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3082D-E2FC-8905-21B3-8232FDB48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lang="en-US" dirty="0"/>
              <a:t>Animations</a:t>
            </a:r>
          </a:p>
        </p:txBody>
      </p:sp>
      <p:pic>
        <p:nvPicPr>
          <p:cNvPr id="3" name="episode_99999">
            <a:hlinkClick r:id="" action="ppaction://media"/>
            <a:extLst>
              <a:ext uri="{FF2B5EF4-FFF2-40B4-BE49-F238E27FC236}">
                <a16:creationId xmlns:a16="http://schemas.microsoft.com/office/drawing/2014/main" id="{EA91D94F-66B3-1461-7BD7-479970CB89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8450" y="914400"/>
            <a:ext cx="5568950" cy="5568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270D32-8C77-1AB2-7216-21A7883AC0CD}"/>
              </a:ext>
            </a:extLst>
          </p:cNvPr>
          <p:cNvSpPr txBox="1"/>
          <p:nvPr/>
        </p:nvSpPr>
        <p:spPr>
          <a:xfrm>
            <a:off x="838200" y="6172200"/>
            <a:ext cx="540385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i="1" dirty="0"/>
              <a:t>Scenario 1: </a:t>
            </a:r>
            <a:r>
              <a:rPr lang="en-US" i="1" dirty="0">
                <a:ea typeface="+mn-lt"/>
                <a:cs typeface="+mn-lt"/>
              </a:rPr>
              <a:t>Drone successfully completes delivery, lands at an emergency site to ensure safety.</a:t>
            </a:r>
          </a:p>
          <a:p>
            <a:endParaRPr lang="en-US" i="1" dirty="0"/>
          </a:p>
        </p:txBody>
      </p:sp>
      <p:pic>
        <p:nvPicPr>
          <p:cNvPr id="6" name="Depot">
            <a:hlinkClick r:id="" action="ppaction://media"/>
            <a:extLst>
              <a:ext uri="{FF2B5EF4-FFF2-40B4-BE49-F238E27FC236}">
                <a16:creationId xmlns:a16="http://schemas.microsoft.com/office/drawing/2014/main" id="{34D3BB0F-0BB9-54A4-840A-E8CCA4A537E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6000" y="851477"/>
            <a:ext cx="5403850" cy="5403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4F4DF0-59F2-A43F-7ECF-7734B7189DA3}"/>
              </a:ext>
            </a:extLst>
          </p:cNvPr>
          <p:cNvSpPr txBox="1"/>
          <p:nvPr/>
        </p:nvSpPr>
        <p:spPr>
          <a:xfrm>
            <a:off x="6123709" y="6160184"/>
            <a:ext cx="57150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/>
            <a:r>
              <a:rPr lang="en-US" i="1" dirty="0"/>
              <a:t>Scenario 2: Drone abandons delivery and returns to depot if delivery becomes too risky</a:t>
            </a:r>
          </a:p>
        </p:txBody>
      </p:sp>
    </p:spTree>
    <p:extLst>
      <p:ext uri="{BB962C8B-B14F-4D97-AF65-F5344CB8AC3E}">
        <p14:creationId xmlns:p14="http://schemas.microsoft.com/office/powerpoint/2010/main" val="294393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3B3DC-1429-1FAE-AD79-2658B894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7" y="125236"/>
            <a:ext cx="10515600" cy="1325563"/>
          </a:xfrm>
        </p:spPr>
        <p:txBody>
          <a:bodyPr/>
          <a:lstStyle/>
          <a:p>
            <a:r>
              <a:rPr lang="en-US" dirty="0"/>
              <a:t>Improvements since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2B467-5391-21E0-8EB8-569F23916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6256" y="1367014"/>
            <a:ext cx="5336824" cy="50004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Expanded simulation to a multi drone system</a:t>
            </a:r>
          </a:p>
        </p:txBody>
      </p:sp>
      <p:pic>
        <p:nvPicPr>
          <p:cNvPr id="4" name="episode_10">
            <a:hlinkClick r:id="" action="ppaction://media"/>
            <a:extLst>
              <a:ext uri="{FF2B5EF4-FFF2-40B4-BE49-F238E27FC236}">
                <a16:creationId xmlns:a16="http://schemas.microsoft.com/office/drawing/2014/main" id="{5EDAA86A-EE31-8C27-05C6-C348C48804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8189" y="1370189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2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E999F-2A7D-E79A-DE2A-D569A554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since paper</a:t>
            </a: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B5C2B3-F1C1-BBC2-47CE-81B52613A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978" y="1889124"/>
            <a:ext cx="6684435" cy="3758672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C162FA9-F309-701D-E11F-1EEC10042BBB}"/>
              </a:ext>
            </a:extLst>
          </p:cNvPr>
          <p:cNvSpPr txBox="1">
            <a:spLocks/>
          </p:cNvSpPr>
          <p:nvPr/>
        </p:nvSpPr>
        <p:spPr>
          <a:xfrm>
            <a:off x="7378700" y="1889125"/>
            <a:ext cx="3883380" cy="4972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Began real-world testing on AERPAW testbed.</a:t>
            </a:r>
          </a:p>
        </p:txBody>
      </p:sp>
    </p:spTree>
    <p:extLst>
      <p:ext uri="{BB962C8B-B14F-4D97-AF65-F5344CB8AC3E}">
        <p14:creationId xmlns:p14="http://schemas.microsoft.com/office/powerpoint/2010/main" val="1746340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62E82-E71D-702A-6A0E-F3AC4A222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10EB388-1ACC-BB84-CC52-C66292A308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1369806"/>
            <a:ext cx="45720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Insights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Safety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: Prioritizes safe recovery and avoids high-risk situations</a:t>
            </a:r>
            <a:r>
              <a:rPr lang="en-US" altLang="en-US" sz="1800" dirty="0">
                <a:latin typeface="Arial"/>
                <a:cs typeface="Arial"/>
              </a:rPr>
              <a:t> in event of network partitions.</a:t>
            </a:r>
            <a:endParaRPr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Energy Efficiency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Balances successful deliveries with energy conservation for longer missions.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Flexibility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: Enables real-time adaptation without continuous supervision</a:t>
            </a:r>
            <a:r>
              <a:rPr lang="en-US" altLang="en-US" sz="1800" dirty="0">
                <a:latin typeface="Arial"/>
                <a:cs typeface="Arial"/>
              </a:rPr>
              <a:t> of drone operator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.</a:t>
            </a:r>
            <a:endParaRPr lang="en-US" altLang="en-US" sz="1800" b="0" i="0" u="none" strike="noStrike" cap="none" normalizeH="0" baseline="0" dirty="0">
              <a:ln>
                <a:noFill/>
              </a:ln>
              <a:effectLst/>
              <a:latin typeface="Arial"/>
              <a:cs typeface="Arial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Limitations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Higher computational load with expanding environment complexity.</a:t>
            </a:r>
            <a:endParaRPr lang="en-US" altLang="en-US" sz="1800" b="0" i="0" u="none" strike="noStrike" cap="none" normalizeH="0" baseline="0" dirty="0">
              <a:ln>
                <a:noFill/>
              </a:ln>
              <a:effectLst/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Arial"/>
                <a:cs typeface="Arial"/>
              </a:rPr>
              <a:t>Rewards need to match operator preferences</a:t>
            </a:r>
            <a:endParaRPr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4D5D1-C739-073C-92B6-437D3F0D100E}"/>
              </a:ext>
            </a:extLst>
          </p:cNvPr>
          <p:cNvSpPr txBox="1"/>
          <p:nvPr/>
        </p:nvSpPr>
        <p:spPr>
          <a:xfrm>
            <a:off x="6781800" y="1692479"/>
            <a:ext cx="4571999" cy="21236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Work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/>
                <a:cs typeface="Arial"/>
              </a:rPr>
              <a:t>Multi-drone scenarios</a:t>
            </a:r>
          </a:p>
          <a:p>
            <a:pPr marL="742950" lvl="1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Advanced RL algorithms </a:t>
            </a:r>
            <a:r>
              <a:rPr lang="en-US" altLang="en-US" dirty="0">
                <a:latin typeface="Arial"/>
                <a:cs typeface="Arial"/>
              </a:rPr>
              <a:t>such 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 DQN, PPO</a:t>
            </a:r>
            <a:r>
              <a:rPr lang="en-US" altLang="en-US" dirty="0">
                <a:latin typeface="Arial"/>
                <a:cs typeface="Arial"/>
              </a:rPr>
              <a:t>.</a:t>
            </a:r>
            <a:endParaRPr lang="en-US" dirty="0"/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Real-world </a:t>
            </a:r>
            <a:r>
              <a:rPr lang="en-US" altLang="en-US" dirty="0">
                <a:latin typeface="Arial"/>
                <a:cs typeface="Arial"/>
              </a:rPr>
              <a:t>field testing in NSF-supported AERPAW infrastructure to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 validate model.</a:t>
            </a:r>
            <a:endParaRPr lang="en-US" altLang="en-US" b="0" i="0" u="none" strike="noStrike" cap="none" normalizeH="0" baseline="0" dirty="0">
              <a:ln>
                <a:noFill/>
              </a:ln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055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EB587-1661-AD0D-4DEC-06BBB8DE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Revolutionizing Last-Mile Delivery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12ECCC3-4720-84EB-4D1C-712292242C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764" y="3545488"/>
            <a:ext cx="7005320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Arial"/>
                <a:cs typeface="Arial"/>
              </a:rPr>
              <a:t>Realize use cases for network-aware route management involving electric trucks used for last-mile parcel delivery with drones (e.g., Workhorse)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Introduce Q-learning-based model to enable drones to adapt to network disruptions.</a:t>
            </a:r>
            <a:endParaRPr lang="en-US" dirty="0">
              <a:latin typeface="Arial"/>
              <a:cs typeface="Arial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 safety and efficient delivery even without continuous communication with ground control.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7B9AFB-564C-5EA6-E9BE-DE5E0FE2CF4D}"/>
              </a:ext>
            </a:extLst>
          </p:cNvPr>
          <p:cNvSpPr txBox="1"/>
          <p:nvPr/>
        </p:nvSpPr>
        <p:spPr>
          <a:xfrm>
            <a:off x="481869" y="1466553"/>
            <a:ext cx="763534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Drones increasingly used in logistics, urban deliveries, disaster relief</a:t>
            </a:r>
            <a:r>
              <a:rPr lang="en-US" altLang="en-US" sz="2400" dirty="0">
                <a:latin typeface="Arial"/>
                <a:cs typeface="Arial"/>
              </a:rPr>
              <a:t>, smart farming, ...</a:t>
            </a:r>
            <a:endParaRPr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/>
            </a:endParaRPr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BF9C27-DD6D-DB0C-879C-98C156E0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584" y="1361467"/>
            <a:ext cx="3698496" cy="4132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2657B1-DD40-AA7A-B22A-58F742535A3B}"/>
              </a:ext>
            </a:extLst>
          </p:cNvPr>
          <p:cNvSpPr txBox="1"/>
          <p:nvPr/>
        </p:nvSpPr>
        <p:spPr>
          <a:xfrm>
            <a:off x="7087148" y="5497364"/>
            <a:ext cx="51662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Network-aware route management between drone and truck in last-mile parcel delivery operations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FDB8917-F3E6-A59E-C0DC-F3F8A3F8A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706" y="2481515"/>
            <a:ext cx="700532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Problem</a:t>
            </a:r>
            <a:r>
              <a:rPr lang="en-US" altLang="en-US" sz="2400" dirty="0"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Arial" panose="020B0604020202020204" pitchFamily="34" charset="0"/>
              </a:rPr>
              <a:t>Drones face connectivity and navigation challenges in dynamic environments.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50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5F8C7-1F20-1884-078C-D4C961D1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Challenges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3464FA-B44A-DC60-4019-CECDB75074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1039" y="1811180"/>
            <a:ext cx="5924961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Core Challenges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Unstable Network Connectivity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: </a:t>
            </a:r>
            <a:r>
              <a:rPr lang="en-US" altLang="en-US" sz="1600" dirty="0">
                <a:latin typeface="Arial"/>
                <a:cs typeface="Arial"/>
              </a:rPr>
              <a:t>Obstacles (e.g., wind, trees, buildings),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 or </a:t>
            </a:r>
            <a:r>
              <a:rPr lang="en-US" altLang="en-US" sz="1600" dirty="0">
                <a:latin typeface="Arial"/>
                <a:cs typeface="Arial"/>
              </a:rPr>
              <a:t>network congestion (e.g., flooding attack, heavy </a:t>
            </a:r>
            <a:r>
              <a:rPr lang="en-US" altLang="en-US" sz="1600" dirty="0">
                <a:latin typeface="Arial"/>
                <a:ea typeface="+mn-lt"/>
                <a:cs typeface="Arial"/>
              </a:rPr>
              <a:t>cross</a:t>
            </a:r>
            <a:r>
              <a:rPr lang="en-US" altLang="en-US" sz="1600" dirty="0">
                <a:latin typeface="Arial"/>
                <a:cs typeface="Arial"/>
              </a:rPr>
              <a:t> traffic), distance/low battery levels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 </a:t>
            </a:r>
            <a:r>
              <a:rPr lang="en-US" altLang="en-US" sz="1600" dirty="0">
                <a:latin typeface="Arial"/>
                <a:cs typeface="Arial"/>
              </a:rPr>
              <a:t>(i.e., low signal strength)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cause communication loss</a:t>
            </a:r>
            <a:r>
              <a:rPr lang="en-US" altLang="en-US" sz="1600" dirty="0">
                <a:latin typeface="Arial"/>
                <a:cs typeface="Arial"/>
              </a:rPr>
              <a:t> between drone and GCS.</a:t>
            </a:r>
            <a:endParaRPr lang="en-US" altLang="en-US" sz="1600" b="0" i="0" u="none" strike="noStrike" cap="none" normalizeH="0" baseline="0" dirty="0">
              <a:ln>
                <a:noFill/>
              </a:ln>
              <a:effectLst/>
              <a:latin typeface="Arial"/>
              <a:cs typeface="Arial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Dynamic Environments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: Require drones to navigate around obstacles or traffic congestion zones.</a:t>
            </a:r>
            <a:endParaRPr lang="en-US" altLang="en-US" sz="1600" b="0" i="0" u="none" strike="noStrike" cap="none" normalizeH="0" baseline="0" dirty="0">
              <a:ln>
                <a:noFill/>
              </a:ln>
              <a:effectLst/>
              <a:latin typeface="Arial"/>
              <a:cs typeface="Arial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Goal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: Enable drones to independently make safe, real-time decisions during network </a:t>
            </a:r>
            <a:r>
              <a:rPr lang="en-US" altLang="en-US" sz="2000" dirty="0">
                <a:latin typeface="Arial"/>
                <a:cs typeface="Arial"/>
              </a:rPr>
              <a:t>disruption events that meet operator preferences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.</a:t>
            </a:r>
            <a:endParaRPr lang="en-US" altLang="en-US" sz="2000" b="0" i="0" u="none" strike="noStrike" cap="none" normalizeH="0" baseline="0" dirty="0">
              <a:ln>
                <a:noFill/>
              </a:ln>
              <a:effectLst/>
              <a:latin typeface="Arial"/>
              <a:cs typeface="Arial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A diagram of a drone&#10;&#10;Description automatically generated">
            <a:extLst>
              <a:ext uri="{FF2B5EF4-FFF2-40B4-BE49-F238E27FC236}">
                <a16:creationId xmlns:a16="http://schemas.microsoft.com/office/drawing/2014/main" id="{E3ED9BB2-FFAB-5632-202C-4C0F7B903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42" y="1410974"/>
            <a:ext cx="6108285" cy="4002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220695-DC78-039C-2AC6-7A9980815620}"/>
              </a:ext>
            </a:extLst>
          </p:cNvPr>
          <p:cNvSpPr txBox="1"/>
          <p:nvPr/>
        </p:nvSpPr>
        <p:spPr>
          <a:xfrm>
            <a:off x="6555393" y="5415134"/>
            <a:ext cx="54513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Illustration of drone trajectory navigation in a dynamic environment with obstacles and congestion zones.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64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047C9-9EA6-EFBB-81F2-74DB1445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and Novelty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77B89-ABB8-042B-AD4C-511FE57E9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675"/>
            <a:ext cx="10515600" cy="510698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Existing Models</a:t>
            </a:r>
            <a:r>
              <a:rPr lang="en-US" dirty="0">
                <a:ea typeface="+mn-lt"/>
                <a:cs typeface="+mn-lt"/>
              </a:rPr>
              <a:t>: Rely on continuous connectivity; struggle with disconnections.</a:t>
            </a:r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Traditional Algorithms</a:t>
            </a:r>
            <a:r>
              <a:rPr lang="en-US" dirty="0">
                <a:ea typeface="+mn-lt"/>
                <a:cs typeface="+mn-lt"/>
              </a:rPr>
              <a:t>: Static path-planning (A*) lacks adaptability.</a:t>
            </a:r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RL Advances</a:t>
            </a:r>
            <a:r>
              <a:rPr lang="en-US" dirty="0">
                <a:ea typeface="+mn-lt"/>
                <a:cs typeface="+mn-lt"/>
              </a:rPr>
              <a:t>: Some RL models exist but assume constant network access.</a:t>
            </a:r>
          </a:p>
          <a:p>
            <a:pPr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Novel Approach</a:t>
            </a:r>
            <a:r>
              <a:rPr lang="en-US" dirty="0">
                <a:ea typeface="+mn-lt"/>
                <a:cs typeface="+mn-lt"/>
              </a:rPr>
              <a:t>: Uses Q-learning for independent, adaptive routing under network loss.</a:t>
            </a:r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Real-Time Adaptation</a:t>
            </a:r>
            <a:r>
              <a:rPr lang="en-US" dirty="0">
                <a:ea typeface="+mn-lt"/>
                <a:cs typeface="+mn-lt"/>
              </a:rPr>
              <a:t>: Responds to congestion, obstacles, and connectivity issues.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Enhanced Performance</a:t>
            </a:r>
            <a:r>
              <a:rPr lang="en-US" dirty="0">
                <a:ea typeface="+mn-lt"/>
                <a:cs typeface="+mn-lt"/>
              </a:rPr>
              <a:t>: Outperforms A* by 23% in dynamic environments.</a:t>
            </a:r>
          </a:p>
          <a:p>
            <a:pPr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27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143A4-40A6-0F3E-067A-753D0A8D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for Intelligent Drone Decisions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C0ADC57-B874-0D4C-54A6-C5A39533A2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50703" y="1996693"/>
            <a:ext cx="55372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>
                <a:latin typeface="Arial"/>
                <a:cs typeface="Arial"/>
              </a:rPr>
              <a:t>Markov Decision Process (MDP)</a:t>
            </a:r>
            <a:r>
              <a:rPr lang="en-US" altLang="en-US" sz="2400" dirty="0">
                <a:latin typeface="Arial"/>
                <a:cs typeface="Arial"/>
              </a:rPr>
              <a:t>:</a:t>
            </a:r>
            <a:endParaRPr lang="en-US" dirty="0"/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State Space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Drone’s position, obstacles, network status, battery level, in congestion, nearest congestion.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Action Space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Movement in eight directions; accelerate/decelerate.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Reward Structure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:</a:t>
            </a:r>
            <a:endParaRPr lang="en-US" altLang="en-US" sz="2000" b="0" i="0" u="none" strike="noStrike" cap="none" normalizeH="0" baseline="0" dirty="0">
              <a:ln>
                <a:noFill/>
              </a:ln>
              <a:effectLst/>
              <a:latin typeface="Arial"/>
              <a:cs typeface="Arial"/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20B0604020202020204" pitchFamily="34" charset="0"/>
              <a:buChar char="§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Positive Rewards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: Delivery, </a:t>
            </a:r>
            <a:r>
              <a:rPr lang="en-US" altLang="en-US" sz="1400" dirty="0">
                <a:latin typeface="Arial"/>
                <a:cs typeface="Arial"/>
              </a:rPr>
              <a:t>Reaching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 </a:t>
            </a:r>
            <a:r>
              <a:rPr lang="en-US" altLang="en-US" sz="1400" dirty="0">
                <a:latin typeface="Arial"/>
                <a:cs typeface="Arial"/>
              </a:rPr>
              <a:t>depot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, Emergency </a:t>
            </a:r>
            <a:r>
              <a:rPr lang="en-US" altLang="en-US" sz="1400" dirty="0">
                <a:latin typeface="Arial"/>
                <a:cs typeface="Arial"/>
              </a:rPr>
              <a:t>landing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 </a:t>
            </a:r>
            <a:r>
              <a:rPr lang="en-US" altLang="en-US" sz="1400" dirty="0">
                <a:latin typeface="Arial"/>
                <a:cs typeface="Arial"/>
              </a:rPr>
              <a:t>spot.</a:t>
            </a:r>
            <a:endParaRPr lang="en-US" altLang="en-US" sz="1400" b="0" i="0" u="none" strike="noStrike" cap="none" normalizeH="0" baseline="0" dirty="0">
              <a:ln>
                <a:noFill/>
              </a:ln>
              <a:effectLst/>
              <a:latin typeface="Arial"/>
              <a:cs typeface="Arial"/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20B0604020202020204" pitchFamily="34" charset="0"/>
              <a:buChar char="§"/>
            </a:pPr>
            <a:endParaRPr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/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20B0604020202020204" pitchFamily="34" charset="0"/>
              <a:buChar char="§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Negative Rewards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: Battery </a:t>
            </a:r>
            <a:r>
              <a:rPr lang="en-US" altLang="en-US" sz="1400" dirty="0">
                <a:latin typeface="Arial"/>
                <a:cs typeface="Arial"/>
              </a:rPr>
              <a:t>depletion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, </a:t>
            </a:r>
            <a:r>
              <a:rPr lang="en-US" altLang="en-US" sz="1400" dirty="0">
                <a:latin typeface="Arial"/>
                <a:cs typeface="Arial"/>
              </a:rPr>
              <a:t>Congestion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 entry, </a:t>
            </a:r>
            <a:r>
              <a:rPr lang="en-US" altLang="en-US" sz="1400" dirty="0">
                <a:latin typeface="Arial"/>
                <a:cs typeface="Arial"/>
              </a:rPr>
              <a:t>Collisions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.</a:t>
            </a:r>
            <a:endParaRPr lang="en-US" altLang="en-US" sz="1400" b="0" i="0" u="none" strike="noStrike" cap="none" normalizeH="0" baseline="0" dirty="0">
              <a:ln>
                <a:noFill/>
              </a:ln>
              <a:effectLst/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47039A-D597-ED4F-0019-CCFC9A4D6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577" y="2566271"/>
            <a:ext cx="3585100" cy="26305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56B029-EB99-DC85-524C-FF85549AE39E}"/>
              </a:ext>
            </a:extLst>
          </p:cNvPr>
          <p:cNvSpPr txBox="1"/>
          <p:nvPr/>
        </p:nvSpPr>
        <p:spPr>
          <a:xfrm>
            <a:off x="8898585" y="5257800"/>
            <a:ext cx="70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2322C1-C82C-D7B2-3829-D652D0E18344}"/>
              </a:ext>
            </a:extLst>
          </p:cNvPr>
          <p:cNvSpPr txBox="1"/>
          <p:nvPr/>
        </p:nvSpPr>
        <p:spPr>
          <a:xfrm>
            <a:off x="10728913" y="370485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2D0834-83BF-0280-378C-42CD71954F75}"/>
              </a:ext>
            </a:extLst>
          </p:cNvPr>
          <p:cNvSpPr txBox="1"/>
          <p:nvPr/>
        </p:nvSpPr>
        <p:spPr>
          <a:xfrm>
            <a:off x="8782398" y="2136656"/>
            <a:ext cx="938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535703-0FFD-5C5C-95D7-B895CF766805}"/>
              </a:ext>
            </a:extLst>
          </p:cNvPr>
          <p:cNvSpPr txBox="1"/>
          <p:nvPr/>
        </p:nvSpPr>
        <p:spPr>
          <a:xfrm>
            <a:off x="7057480" y="3566354"/>
            <a:ext cx="706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</a:t>
            </a:r>
          </a:p>
          <a:p>
            <a:r>
              <a:rPr lang="en-US" dirty="0"/>
              <a:t>State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058D2EFA-002E-4DD1-5847-C1E111592E84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9604932" y="4074185"/>
            <a:ext cx="1536915" cy="1368281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068107FA-8454-7569-4340-6227F398FAC6}"/>
              </a:ext>
            </a:extLst>
          </p:cNvPr>
          <p:cNvCxnSpPr>
            <a:cxnSpLocks/>
            <a:stCxn id="10" idx="0"/>
            <a:endCxn id="11" idx="3"/>
          </p:cNvCxnSpPr>
          <p:nvPr/>
        </p:nvCxnSpPr>
        <p:spPr>
          <a:xfrm rot="16200000" flipV="1">
            <a:off x="9739717" y="2302723"/>
            <a:ext cx="1383531" cy="1420730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13EE00F-402D-B64C-4BB0-5610CD2E9C34}"/>
              </a:ext>
            </a:extLst>
          </p:cNvPr>
          <p:cNvCxnSpPr>
            <a:cxnSpLocks/>
            <a:stCxn id="11" idx="1"/>
            <a:endCxn id="12" idx="0"/>
          </p:cNvCxnSpPr>
          <p:nvPr/>
        </p:nvCxnSpPr>
        <p:spPr>
          <a:xfrm rot="10800000" flipV="1">
            <a:off x="7410654" y="2321322"/>
            <a:ext cx="1371744" cy="124503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CF20199C-AF41-B15D-1055-21FEBD4B8B32}"/>
              </a:ext>
            </a:extLst>
          </p:cNvPr>
          <p:cNvCxnSpPr>
            <a:cxnSpLocks/>
            <a:stCxn id="12" idx="2"/>
            <a:endCxn id="9" idx="1"/>
          </p:cNvCxnSpPr>
          <p:nvPr/>
        </p:nvCxnSpPr>
        <p:spPr>
          <a:xfrm rot="16200000" flipH="1">
            <a:off x="7539729" y="4083609"/>
            <a:ext cx="1229781" cy="1487931"/>
          </a:xfrm>
          <a:prstGeom prst="curvedConnector2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82C178C-A7A9-6802-987F-E6FEA2087AD1}"/>
              </a:ext>
            </a:extLst>
          </p:cNvPr>
          <p:cNvSpPr txBox="1"/>
          <p:nvPr/>
        </p:nvSpPr>
        <p:spPr>
          <a:xfrm>
            <a:off x="7366548" y="5662464"/>
            <a:ext cx="3578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Illustration of the Q-learning 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43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F568-9ADE-2460-D9A4-CEE8716A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Problem Formalization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A020A-646C-998D-D8DE-C7E83A7CD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Identifying network uncertainties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b="1" dirty="0">
                <a:ea typeface="+mn-lt"/>
                <a:cs typeface="+mn-lt"/>
              </a:rPr>
              <a:t>Physical Obstacles</a:t>
            </a:r>
            <a:r>
              <a:rPr lang="en-US" sz="2000" dirty="0">
                <a:ea typeface="+mn-lt"/>
                <a:cs typeface="+mn-lt"/>
              </a:rPr>
              <a:t>: Structures and trees block signals, causing connectivity loss.</a:t>
            </a:r>
            <a:endParaRPr lang="en-US" sz="200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b="1" dirty="0">
                <a:ea typeface="+mn-lt"/>
                <a:cs typeface="+mn-lt"/>
              </a:rPr>
              <a:t>Congestion</a:t>
            </a:r>
            <a:r>
              <a:rPr lang="en-US" sz="2000" dirty="0">
                <a:ea typeface="+mn-lt"/>
                <a:cs typeface="+mn-lt"/>
              </a:rPr>
              <a:t>: High data traffic leads to delays and packet loss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b="1" dirty="0">
                <a:ea typeface="+mn-lt"/>
                <a:cs typeface="+mn-lt"/>
              </a:rPr>
              <a:t>Signal Fading</a:t>
            </a:r>
            <a:r>
              <a:rPr lang="en-US" sz="2000" dirty="0">
                <a:ea typeface="+mn-lt"/>
                <a:cs typeface="+mn-lt"/>
              </a:rPr>
              <a:t>: Signal weakens over distance, with weather further degrading connectivity.</a:t>
            </a:r>
            <a:endParaRPr lang="en-US" sz="200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b="1" dirty="0">
                <a:ea typeface="+mn-lt"/>
                <a:cs typeface="+mn-lt"/>
              </a:rPr>
              <a:t>Real-Time Detection</a:t>
            </a:r>
            <a:r>
              <a:rPr lang="en-US" sz="2000" dirty="0">
                <a:ea typeface="+mn-lt"/>
                <a:cs typeface="+mn-lt"/>
              </a:rPr>
              <a:t>: Sensors monitor signal quality to identify disruptions instantly.</a:t>
            </a:r>
            <a:endParaRPr lang="en-US" sz="2000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r>
              <a:rPr lang="en-US" dirty="0"/>
              <a:t>Decision making for mission adaptation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200" b="1" dirty="0"/>
              <a:t>Adaptive Routing</a:t>
            </a:r>
            <a:r>
              <a:rPr lang="en-US" sz="2200" dirty="0"/>
              <a:t>: Adjusts path to restore connection when disrupted.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2200" b="1" dirty="0"/>
              <a:t>Pre-emptive Decision-Making</a:t>
            </a:r>
            <a:r>
              <a:rPr lang="en-US" sz="2200" dirty="0"/>
              <a:t>: Assesses risk and decides on safe alternatives if disconnection persists.</a:t>
            </a:r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8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F568-9ADE-2460-D9A4-CEE8716A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Solution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A020A-646C-998D-D8DE-C7E83A7CD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685925"/>
            <a:ext cx="60579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Decision-Making Framework: </a:t>
            </a:r>
            <a:r>
              <a:rPr lang="en-US" dirty="0">
                <a:ea typeface="+mn-lt"/>
                <a:cs typeface="+mn-lt"/>
              </a:rPr>
              <a:t>B</a:t>
            </a:r>
            <a:r>
              <a:rPr lang="en-US" sz="2900" dirty="0">
                <a:ea typeface="+mn-lt"/>
                <a:cs typeface="+mn-lt"/>
              </a:rPr>
              <a:t>ased on real-time conditions and learned policy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Continuing to the delivery point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Returning to the depot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Heading to an emergency landing spot</a:t>
            </a:r>
          </a:p>
          <a:p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Complexity Analysis</a:t>
            </a:r>
            <a:r>
              <a:rPr lang="en-US" dirty="0">
                <a:ea typeface="+mn-lt"/>
                <a:cs typeface="+mn-lt"/>
              </a:rPr>
              <a:t>: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Time complexity O(∣S∣×∣A∣×N)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Space complexity O(∣S∣×∣A∣)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</p:txBody>
      </p:sp>
      <p:pic>
        <p:nvPicPr>
          <p:cNvPr id="4" name="Picture 3" descr="A diagram of a truck&#10;&#10;Description automatically generated">
            <a:extLst>
              <a:ext uri="{FF2B5EF4-FFF2-40B4-BE49-F238E27FC236}">
                <a16:creationId xmlns:a16="http://schemas.microsoft.com/office/drawing/2014/main" id="{5D504079-A0DF-0DE0-1F22-8A4E8E76F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157" y="1518517"/>
            <a:ext cx="5399094" cy="48378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646031-9640-EA1A-481F-534BB890256A}"/>
              </a:ext>
            </a:extLst>
          </p:cNvPr>
          <p:cNvSpPr txBox="1"/>
          <p:nvPr/>
        </p:nvSpPr>
        <p:spPr>
          <a:xfrm>
            <a:off x="7445329" y="6260068"/>
            <a:ext cx="39084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Decision making Framework of Drone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58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731F8-0D1A-933B-94A3-4D5A552F7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149225"/>
            <a:ext cx="10515600" cy="1325563"/>
          </a:xfrm>
        </p:spPr>
        <p:txBody>
          <a:bodyPr/>
          <a:lstStyle/>
          <a:p>
            <a:r>
              <a:rPr lang="en-US" dirty="0"/>
              <a:t>Testing in Simulations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041B4F-25B1-6B05-04E2-D7294FC413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46108" y="1030262"/>
            <a:ext cx="4782820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Assumptions: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Arial"/>
                <a:cs typeface="Arial"/>
              </a:rPr>
              <a:t>Single Drone, Single GCS</a:t>
            </a:r>
            <a:endParaRPr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 Environment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Grid Setup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/>
                <a:cs typeface="Arial"/>
              </a:rPr>
              <a:t>: 800x800 pixel environment</a:t>
            </a:r>
            <a:r>
              <a:rPr lang="en-US" altLang="en-US" sz="1800" dirty="0">
                <a:latin typeface="Arial"/>
                <a:cs typeface="Arial"/>
              </a:rPr>
              <a:t>.</a:t>
            </a:r>
            <a:endParaRPr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Grid Elements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Start/end positions, emergency landing spots, depot, dynamic congestion zones.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 Parameters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Episodes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100,000 for training.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latin typeface="Arial" panose="020B0604020202020204" pitchFamily="34" charset="0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>
                <a:latin typeface="Arial"/>
                <a:cs typeface="Arial"/>
              </a:rPr>
              <a:t>Model Comparisons</a:t>
            </a:r>
            <a:r>
              <a:rPr lang="en-US" altLang="en-US" sz="2400" dirty="0">
                <a:latin typeface="Arial"/>
                <a:cs typeface="Arial"/>
              </a:rPr>
              <a:t>:</a:t>
            </a:r>
            <a:endParaRPr lang="en-US" altLang="en-US" sz="2400" dirty="0">
              <a:latin typeface="Arial" panose="020B0604020202020204" pitchFamily="34" charset="0"/>
              <a:cs typeface="Arial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i="1" dirty="0">
                <a:latin typeface="Arial"/>
                <a:cs typeface="Arial"/>
              </a:rPr>
              <a:t>Q-learning </a:t>
            </a:r>
            <a:r>
              <a:rPr lang="en-US" altLang="en-US" sz="1800" dirty="0">
                <a:latin typeface="Arial"/>
                <a:cs typeface="Arial"/>
              </a:rPr>
              <a:t>for dynamic path-finding tasks (Our Approach)</a:t>
            </a:r>
            <a:endParaRPr lang="en-US" altLang="en-US" sz="1800" dirty="0">
              <a:latin typeface="Arial" panose="020B0604020202020204" pitchFamily="34" charset="0"/>
              <a:cs typeface="Arial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i="1" dirty="0">
                <a:latin typeface="Arial"/>
                <a:cs typeface="Arial"/>
              </a:rPr>
              <a:t>A*</a:t>
            </a:r>
            <a:r>
              <a:rPr lang="en-US" altLang="en-US" sz="1800" dirty="0">
                <a:latin typeface="Arial"/>
                <a:cs typeface="Arial"/>
              </a:rPr>
              <a:t> (State-of-the-Art) for static well-defined path-finding tasks</a:t>
            </a:r>
            <a:endParaRPr lang="en-US" altLang="en-US" sz="1800" dirty="0">
              <a:latin typeface="Arial" panose="020B0604020202020204" pitchFamily="34" charset="0"/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879221-5FD7-BBFE-B1F3-3BD21BDE7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371600"/>
            <a:ext cx="4585561" cy="440612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44ED25-8254-9520-34E7-7F7460542A79}"/>
              </a:ext>
            </a:extLst>
          </p:cNvPr>
          <p:cNvCxnSpPr>
            <a:cxnSpLocks/>
          </p:cNvCxnSpPr>
          <p:nvPr/>
        </p:nvCxnSpPr>
        <p:spPr>
          <a:xfrm>
            <a:off x="5867400" y="5943600"/>
            <a:ext cx="48006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FBE7B9-886C-1B8F-F7D1-2195221743E3}"/>
              </a:ext>
            </a:extLst>
          </p:cNvPr>
          <p:cNvCxnSpPr>
            <a:cxnSpLocks/>
          </p:cNvCxnSpPr>
          <p:nvPr/>
        </p:nvCxnSpPr>
        <p:spPr>
          <a:xfrm>
            <a:off x="10668000" y="1371600"/>
            <a:ext cx="0" cy="4572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F1FE5A6-E7CA-D67A-E927-23A6E4304DD0}"/>
              </a:ext>
            </a:extLst>
          </p:cNvPr>
          <p:cNvSpPr txBox="1"/>
          <p:nvPr/>
        </p:nvSpPr>
        <p:spPr>
          <a:xfrm>
            <a:off x="7931580" y="592480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57CF8F-52D4-D8B0-7394-B575BD1C42E3}"/>
              </a:ext>
            </a:extLst>
          </p:cNvPr>
          <p:cNvSpPr txBox="1"/>
          <p:nvPr/>
        </p:nvSpPr>
        <p:spPr>
          <a:xfrm>
            <a:off x="10668000" y="3298601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54EB36-0862-B575-64B6-643980910D74}"/>
              </a:ext>
            </a:extLst>
          </p:cNvPr>
          <p:cNvSpPr txBox="1"/>
          <p:nvPr/>
        </p:nvSpPr>
        <p:spPr>
          <a:xfrm>
            <a:off x="9148317" y="4794031"/>
            <a:ext cx="1519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Emergency Landing Spot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4531DE-B10A-156E-ED95-85CE05336581}"/>
              </a:ext>
            </a:extLst>
          </p:cNvPr>
          <p:cNvSpPr txBox="1"/>
          <p:nvPr/>
        </p:nvSpPr>
        <p:spPr>
          <a:xfrm>
            <a:off x="9296400" y="1757641"/>
            <a:ext cx="1519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ADF272-1B9F-AB41-288E-D68913BCD2D2}"/>
              </a:ext>
            </a:extLst>
          </p:cNvPr>
          <p:cNvSpPr txBox="1"/>
          <p:nvPr/>
        </p:nvSpPr>
        <p:spPr>
          <a:xfrm>
            <a:off x="6096000" y="5535981"/>
            <a:ext cx="1519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EB0197-759E-0A79-D2EF-5100A775A4A5}"/>
              </a:ext>
            </a:extLst>
          </p:cNvPr>
          <p:cNvSpPr txBox="1"/>
          <p:nvPr/>
        </p:nvSpPr>
        <p:spPr>
          <a:xfrm>
            <a:off x="8671085" y="3180209"/>
            <a:ext cx="1519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Obstacle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E7898B-5FDD-6FB6-BDC5-E016FA94CC19}"/>
              </a:ext>
            </a:extLst>
          </p:cNvPr>
          <p:cNvSpPr txBox="1"/>
          <p:nvPr/>
        </p:nvSpPr>
        <p:spPr>
          <a:xfrm>
            <a:off x="7971687" y="4232850"/>
            <a:ext cx="981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Cong.</a:t>
            </a:r>
          </a:p>
          <a:p>
            <a:r>
              <a:rPr lang="en-US" dirty="0"/>
              <a:t>Zone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7B70F-A330-E563-D9E3-5154CB518579}"/>
              </a:ext>
            </a:extLst>
          </p:cNvPr>
          <p:cNvSpPr txBox="1"/>
          <p:nvPr/>
        </p:nvSpPr>
        <p:spPr>
          <a:xfrm>
            <a:off x="6496598" y="6291114"/>
            <a:ext cx="35343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Environment setup in simulations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89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F18A-E0CB-4805-D234-621870A1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E0B81-826E-2EC2-3090-538DC169E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92158"/>
            <a:ext cx="5029200" cy="515778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b="1" dirty="0"/>
              <a:t>Experiment Goal:</a:t>
            </a:r>
          </a:p>
          <a:p>
            <a:pPr>
              <a:buFont typeface="Arial"/>
              <a:buChar char="•"/>
            </a:pPr>
            <a:r>
              <a:rPr lang="en-US" sz="3200" b="1" dirty="0">
                <a:ea typeface="+mn-lt"/>
                <a:cs typeface="+mn-lt"/>
              </a:rPr>
              <a:t>Evaluate Q-learning in dynamic environments</a:t>
            </a:r>
            <a:r>
              <a:rPr lang="en-US" sz="3200" dirty="0">
                <a:ea typeface="+mn-lt"/>
                <a:cs typeface="+mn-lt"/>
              </a:rPr>
              <a:t> with connectivity issues.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3200" b="1" dirty="0">
                <a:ea typeface="+mn-lt"/>
                <a:cs typeface="+mn-lt"/>
              </a:rPr>
              <a:t>Compare rewards</a:t>
            </a:r>
            <a:r>
              <a:rPr lang="en-US" sz="3200" dirty="0">
                <a:ea typeface="+mn-lt"/>
                <a:cs typeface="+mn-lt"/>
              </a:rPr>
              <a:t> against A* for adaptability.</a:t>
            </a:r>
            <a:endParaRPr lang="en-US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b="1" dirty="0"/>
              <a:t>Performance Analysis</a:t>
            </a:r>
            <a:r>
              <a:rPr lang="en-US" sz="3200" dirty="0"/>
              <a:t>: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    </a:t>
            </a:r>
            <a:r>
              <a:rPr lang="en-US" sz="2800" b="1" dirty="0"/>
              <a:t>Reward Comparison</a:t>
            </a:r>
            <a:r>
              <a:rPr lang="en-US" sz="2800" dirty="0"/>
              <a:t>: Q-learning shows </a:t>
            </a:r>
            <a:r>
              <a:rPr lang="en-US" sz="2800" b="1" dirty="0"/>
              <a:t>23% higher reward accumulation </a:t>
            </a:r>
            <a:r>
              <a:rPr lang="en-US" sz="2800" dirty="0"/>
              <a:t>than A*.</a:t>
            </a:r>
          </a:p>
          <a:p>
            <a:pPr marL="457200" lvl="1" indent="0">
              <a:buNone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64DAE-6209-A3E1-C4D0-5B57098F0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940" y="1660562"/>
            <a:ext cx="6891061" cy="4054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DFE2F6-BAF1-C0AD-7789-2FF20D4A9C0A}"/>
              </a:ext>
            </a:extLst>
          </p:cNvPr>
          <p:cNvSpPr txBox="1"/>
          <p:nvPr/>
        </p:nvSpPr>
        <p:spPr>
          <a:xfrm>
            <a:off x="6572798" y="5713264"/>
            <a:ext cx="5166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Reward comparison of Q-learning with A*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87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8156c33-2e4c-4314-b3f1-fde3a17b905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8C7A87B2A5A04E815C7996ECE74A67" ma:contentTypeVersion="14" ma:contentTypeDescription="Create a new document." ma:contentTypeScope="" ma:versionID="17a7dc97cf9188c92de348b9d7fcbea4">
  <xsd:schema xmlns:xsd="http://www.w3.org/2001/XMLSchema" xmlns:xs="http://www.w3.org/2001/XMLSchema" xmlns:p="http://schemas.microsoft.com/office/2006/metadata/properties" xmlns:ns3="48156c33-2e4c-4314-b3f1-fde3a17b905e" xmlns:ns4="4833a9d2-ec73-401e-ab07-808f4e7e15a5" targetNamespace="http://schemas.microsoft.com/office/2006/metadata/properties" ma:root="true" ma:fieldsID="ae2e4c48b8599a3b2f0fbed194a84992" ns3:_="" ns4:_="">
    <xsd:import namespace="48156c33-2e4c-4314-b3f1-fde3a17b905e"/>
    <xsd:import namespace="4833a9d2-ec73-401e-ab07-808f4e7e15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ObjectDetectorVersion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_activity" minOccurs="0"/>
                <xsd:element ref="ns3:MediaServiceSystem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156c33-2e4c-4314-b3f1-fde3a17b90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33a9d2-ec73-401e-ab07-808f4e7e15a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72DB01-680A-4011-9447-69E9FA087348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4833a9d2-ec73-401e-ab07-808f4e7e15a5"/>
    <ds:schemaRef ds:uri="http://purl.org/dc/elements/1.1/"/>
    <ds:schemaRef ds:uri="http://schemas.openxmlformats.org/package/2006/metadata/core-properties"/>
    <ds:schemaRef ds:uri="48156c33-2e4c-4314-b3f1-fde3a17b905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41C47C2-3F0B-423B-B178-0111D609E07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0A207-78BB-4ADC-9508-511DA78247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156c33-2e4c-4314-b3f1-fde3a17b905e"/>
    <ds:schemaRef ds:uri="4833a9d2-ec73-401e-ab07-808f4e7e15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817</Words>
  <Application>Microsoft Office PowerPoint</Application>
  <PresentationFormat>Widescreen</PresentationFormat>
  <Paragraphs>124</Paragraphs>
  <Slides>14</Slides>
  <Notes>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Q-Learning Based Dynamic Drone Trajectory Planning in Uncertain Environments</vt:lpstr>
      <vt:lpstr>Revolutionizing Last-Mile Delivery</vt:lpstr>
      <vt:lpstr>Navigating Challenges</vt:lpstr>
      <vt:lpstr>Related Work and Novelty</vt:lpstr>
      <vt:lpstr>Q-Learning for Intelligent Drone Decisions</vt:lpstr>
      <vt:lpstr>Q-learning Problem Formalization</vt:lpstr>
      <vt:lpstr>Q-learning Solution Approach</vt:lpstr>
      <vt:lpstr>Testing in Simulations</vt:lpstr>
      <vt:lpstr>Results</vt:lpstr>
      <vt:lpstr>Scenario Analysis</vt:lpstr>
      <vt:lpstr>Animations</vt:lpstr>
      <vt:lpstr>Improvements since paper</vt:lpstr>
      <vt:lpstr>Improvements since paper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Bhamidipati, Subrahmanya Chandra (MU-Student)</dc:creator>
  <cp:lastModifiedBy>Bhamidipati, Subrahmanya Chandra (MU-Student)</cp:lastModifiedBy>
  <cp:revision>324</cp:revision>
  <dcterms:created xsi:type="dcterms:W3CDTF">2024-10-30T05:22:24Z</dcterms:created>
  <dcterms:modified xsi:type="dcterms:W3CDTF">2025-02-14T15:33:05Z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0x010100AE8C7A87B2A5A04E815C7996ECE74A67</vt:lpwstr>
  </property>
</Properties>
</file>